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30275213" cy="42803763"/>
  <p:notesSz cx="6808788" cy="9942513"/>
  <p:defaultTextStyle>
    <a:defPPr>
      <a:defRPr lang="ko-KR"/>
    </a:defPPr>
    <a:lvl1pPr marL="0" algn="l" defTabSz="3507730" rtl="0" eaLnBrk="1" latinLnBrk="1" hangingPunct="1">
      <a:defRPr sz="6905" kern="1200">
        <a:solidFill>
          <a:schemeClr val="tx1"/>
        </a:solidFill>
        <a:latin typeface="+mn-lt"/>
        <a:ea typeface="+mn-ea"/>
        <a:cs typeface="+mn-cs"/>
      </a:defRPr>
    </a:lvl1pPr>
    <a:lvl2pPr marL="1753865" algn="l" defTabSz="3507730" rtl="0" eaLnBrk="1" latinLnBrk="1" hangingPunct="1">
      <a:defRPr sz="6905" kern="1200">
        <a:solidFill>
          <a:schemeClr val="tx1"/>
        </a:solidFill>
        <a:latin typeface="+mn-lt"/>
        <a:ea typeface="+mn-ea"/>
        <a:cs typeface="+mn-cs"/>
      </a:defRPr>
    </a:lvl2pPr>
    <a:lvl3pPr marL="3507730" algn="l" defTabSz="3507730" rtl="0" eaLnBrk="1" latinLnBrk="1" hangingPunct="1">
      <a:defRPr sz="6905" kern="1200">
        <a:solidFill>
          <a:schemeClr val="tx1"/>
        </a:solidFill>
        <a:latin typeface="+mn-lt"/>
        <a:ea typeface="+mn-ea"/>
        <a:cs typeface="+mn-cs"/>
      </a:defRPr>
    </a:lvl3pPr>
    <a:lvl4pPr marL="5261595" algn="l" defTabSz="3507730" rtl="0" eaLnBrk="1" latinLnBrk="1" hangingPunct="1">
      <a:defRPr sz="6905" kern="1200">
        <a:solidFill>
          <a:schemeClr val="tx1"/>
        </a:solidFill>
        <a:latin typeface="+mn-lt"/>
        <a:ea typeface="+mn-ea"/>
        <a:cs typeface="+mn-cs"/>
      </a:defRPr>
    </a:lvl4pPr>
    <a:lvl5pPr marL="7015460" algn="l" defTabSz="3507730" rtl="0" eaLnBrk="1" latinLnBrk="1" hangingPunct="1">
      <a:defRPr sz="6905" kern="1200">
        <a:solidFill>
          <a:schemeClr val="tx1"/>
        </a:solidFill>
        <a:latin typeface="+mn-lt"/>
        <a:ea typeface="+mn-ea"/>
        <a:cs typeface="+mn-cs"/>
      </a:defRPr>
    </a:lvl5pPr>
    <a:lvl6pPr marL="8769325" algn="l" defTabSz="3507730" rtl="0" eaLnBrk="1" latinLnBrk="1" hangingPunct="1">
      <a:defRPr sz="6905" kern="1200">
        <a:solidFill>
          <a:schemeClr val="tx1"/>
        </a:solidFill>
        <a:latin typeface="+mn-lt"/>
        <a:ea typeface="+mn-ea"/>
        <a:cs typeface="+mn-cs"/>
      </a:defRPr>
    </a:lvl6pPr>
    <a:lvl7pPr marL="10523190" algn="l" defTabSz="3507730" rtl="0" eaLnBrk="1" latinLnBrk="1" hangingPunct="1">
      <a:defRPr sz="6905" kern="1200">
        <a:solidFill>
          <a:schemeClr val="tx1"/>
        </a:solidFill>
        <a:latin typeface="+mn-lt"/>
        <a:ea typeface="+mn-ea"/>
        <a:cs typeface="+mn-cs"/>
      </a:defRPr>
    </a:lvl7pPr>
    <a:lvl8pPr marL="12277054" algn="l" defTabSz="3507730" rtl="0" eaLnBrk="1" latinLnBrk="1" hangingPunct="1">
      <a:defRPr sz="6905" kern="1200">
        <a:solidFill>
          <a:schemeClr val="tx1"/>
        </a:solidFill>
        <a:latin typeface="+mn-lt"/>
        <a:ea typeface="+mn-ea"/>
        <a:cs typeface="+mn-cs"/>
      </a:defRPr>
    </a:lvl8pPr>
    <a:lvl9pPr marL="14030919" algn="l" defTabSz="3507730" rtl="0" eaLnBrk="1" latinLnBrk="1" hangingPunct="1">
      <a:defRPr sz="69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068" autoAdjust="0"/>
    <p:restoredTop sz="94660"/>
  </p:normalViewPr>
  <p:slideViewPr>
    <p:cSldViewPr snapToGrid="0" snapToObjects="1">
      <p:cViewPr>
        <p:scale>
          <a:sx n="50" d="100"/>
          <a:sy n="50" d="100"/>
        </p:scale>
        <p:origin x="636" y="-60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0CB4E-6FA7-43A9-8C9F-DD0C6E95B116}" type="datetimeFigureOut">
              <a:rPr lang="ko-KR" altLang="en-US" smtClean="0"/>
              <a:t>2024-06-17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E340-21E0-402F-8489-5A9DC846A58E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9"/>
            <a:ext cx="30276413" cy="4280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27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0CB4E-6FA7-43A9-8C9F-DD0C6E95B116}" type="datetimeFigureOut">
              <a:rPr lang="ko-KR" altLang="en-US" smtClean="0"/>
              <a:t>2024-06-17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5E340-21E0-402F-8489-5A9DC846A58E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9"/>
            <a:ext cx="30276413" cy="4280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79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3027487" rtl="0" eaLnBrk="1" latinLnBrk="1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1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사각형: 둥근 모서리 1082"/>
          <p:cNvSpPr>
            <a:spLocks/>
          </p:cNvSpPr>
          <p:nvPr/>
        </p:nvSpPr>
        <p:spPr>
          <a:xfrm>
            <a:off x="23354030" y="12084050"/>
            <a:ext cx="6392545" cy="9925685"/>
          </a:xfrm>
          <a:prstGeom prst="roundRect">
            <a:avLst/>
          </a:prstGeom>
          <a:solidFill>
            <a:srgbClr val="E7E6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>
              <a:buFontTx/>
              <a:buNone/>
            </a:pPr>
            <a:endParaRPr lang="ko-KR" altLang="en-US"/>
          </a:p>
        </p:txBody>
      </p:sp>
      <p:sp>
        <p:nvSpPr>
          <p:cNvPr id="1077" name="사각형: 둥근 모서리 1076"/>
          <p:cNvSpPr>
            <a:spLocks/>
          </p:cNvSpPr>
          <p:nvPr/>
        </p:nvSpPr>
        <p:spPr>
          <a:xfrm>
            <a:off x="18069560" y="22162135"/>
            <a:ext cx="11677015" cy="12938125"/>
          </a:xfrm>
          <a:prstGeom prst="roundRect">
            <a:avLst/>
          </a:prstGeom>
          <a:solidFill>
            <a:srgbClr val="E7E6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>
              <a:buFontTx/>
              <a:buNone/>
            </a:pPr>
            <a:endParaRPr lang="ko-KR" altLang="en-US" b="1"/>
          </a:p>
        </p:txBody>
      </p:sp>
      <p:sp>
        <p:nvSpPr>
          <p:cNvPr id="1064" name="사각형: 둥근 모서리 1063"/>
          <p:cNvSpPr>
            <a:spLocks/>
          </p:cNvSpPr>
          <p:nvPr/>
        </p:nvSpPr>
        <p:spPr>
          <a:xfrm>
            <a:off x="14599920" y="11971655"/>
            <a:ext cx="8575675" cy="8420735"/>
          </a:xfrm>
          <a:prstGeom prst="roundRect">
            <a:avLst/>
          </a:prstGeom>
          <a:solidFill>
            <a:srgbClr val="E7E6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>
              <a:buFontTx/>
              <a:buNone/>
            </a:pPr>
            <a:endParaRPr lang="ko-KR" altLang="en-US"/>
          </a:p>
        </p:txBody>
      </p:sp>
      <p:sp>
        <p:nvSpPr>
          <p:cNvPr id="62" name="사각형: 둥근 모서리 61"/>
          <p:cNvSpPr>
            <a:spLocks/>
          </p:cNvSpPr>
          <p:nvPr/>
        </p:nvSpPr>
        <p:spPr>
          <a:xfrm>
            <a:off x="13457555" y="27226260"/>
            <a:ext cx="4345305" cy="7830185"/>
          </a:xfrm>
          <a:prstGeom prst="roundRect">
            <a:avLst/>
          </a:prstGeom>
          <a:solidFill>
            <a:srgbClr val="E7E6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>
              <a:buFontTx/>
              <a:buNone/>
            </a:pPr>
            <a:endParaRPr lang="ko-KR" altLang="en-US" b="1"/>
          </a:p>
        </p:txBody>
      </p:sp>
      <p:sp>
        <p:nvSpPr>
          <p:cNvPr id="61" name="사각형: 둥근 모서리 60"/>
          <p:cNvSpPr>
            <a:spLocks/>
          </p:cNvSpPr>
          <p:nvPr/>
        </p:nvSpPr>
        <p:spPr>
          <a:xfrm>
            <a:off x="9048750" y="27174825"/>
            <a:ext cx="4333240" cy="7899400"/>
          </a:xfrm>
          <a:prstGeom prst="roundRect">
            <a:avLst/>
          </a:prstGeom>
          <a:solidFill>
            <a:srgbClr val="E7E6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>
              <a:buFontTx/>
              <a:buNone/>
            </a:pPr>
            <a:endParaRPr lang="ko-KR" altLang="en-US"/>
          </a:p>
        </p:txBody>
      </p:sp>
      <p:sp>
        <p:nvSpPr>
          <p:cNvPr id="46" name="사각형: 둥근 모서리 45"/>
          <p:cNvSpPr>
            <a:spLocks/>
          </p:cNvSpPr>
          <p:nvPr/>
        </p:nvSpPr>
        <p:spPr>
          <a:xfrm>
            <a:off x="9307195" y="20457160"/>
            <a:ext cx="7872730" cy="6710045"/>
          </a:xfrm>
          <a:prstGeom prst="roundRect">
            <a:avLst/>
          </a:prstGeom>
          <a:solidFill>
            <a:srgbClr val="E7E6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>
              <a:buFontTx/>
              <a:buNone/>
            </a:pPr>
            <a:endParaRPr lang="ko-KR" altLang="en-US"/>
          </a:p>
        </p:txBody>
      </p:sp>
      <p:sp>
        <p:nvSpPr>
          <p:cNvPr id="43" name="사각형: 둥근 모서리 42"/>
          <p:cNvSpPr>
            <a:spLocks/>
          </p:cNvSpPr>
          <p:nvPr/>
        </p:nvSpPr>
        <p:spPr>
          <a:xfrm>
            <a:off x="8170545" y="16315055"/>
            <a:ext cx="6251575" cy="3651250"/>
          </a:xfrm>
          <a:prstGeom prst="roundRect">
            <a:avLst/>
          </a:prstGeom>
          <a:solidFill>
            <a:srgbClr val="E7E6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>
              <a:buFontTx/>
              <a:buNone/>
            </a:pPr>
            <a:endParaRPr lang="ko-KR" altLang="en-US"/>
          </a:p>
        </p:txBody>
      </p:sp>
      <p:sp>
        <p:nvSpPr>
          <p:cNvPr id="42" name="사각형: 둥근 모서리 41"/>
          <p:cNvSpPr>
            <a:spLocks/>
          </p:cNvSpPr>
          <p:nvPr/>
        </p:nvSpPr>
        <p:spPr>
          <a:xfrm>
            <a:off x="8091805" y="11971655"/>
            <a:ext cx="6251575" cy="4204335"/>
          </a:xfrm>
          <a:prstGeom prst="roundRect">
            <a:avLst/>
          </a:prstGeom>
          <a:solidFill>
            <a:srgbClr val="E7E6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>
              <a:buFontTx/>
              <a:buNone/>
            </a:pPr>
            <a:endParaRPr lang="ko-KR" altLang="en-US"/>
          </a:p>
        </p:txBody>
      </p:sp>
      <p:sp>
        <p:nvSpPr>
          <p:cNvPr id="32" name="사각형: 둥근 모서리 31"/>
          <p:cNvSpPr>
            <a:spLocks/>
          </p:cNvSpPr>
          <p:nvPr/>
        </p:nvSpPr>
        <p:spPr>
          <a:xfrm>
            <a:off x="798830" y="19843750"/>
            <a:ext cx="8152765" cy="15121255"/>
          </a:xfrm>
          <a:prstGeom prst="roundRect">
            <a:avLst/>
          </a:prstGeom>
          <a:solidFill>
            <a:srgbClr val="E7E6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>
              <a:buFontTx/>
              <a:buNone/>
            </a:pPr>
            <a:endParaRPr lang="ko-KR" altLang="en-US"/>
          </a:p>
        </p:txBody>
      </p:sp>
      <p:sp>
        <p:nvSpPr>
          <p:cNvPr id="4" name="사각형: 둥근 모서리 3"/>
          <p:cNvSpPr>
            <a:spLocks/>
          </p:cNvSpPr>
          <p:nvPr/>
        </p:nvSpPr>
        <p:spPr>
          <a:xfrm>
            <a:off x="861060" y="12065635"/>
            <a:ext cx="7025640" cy="7533640"/>
          </a:xfrm>
          <a:prstGeom prst="roundRect">
            <a:avLst/>
          </a:prstGeom>
          <a:solidFill>
            <a:srgbClr val="E7E6E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>
              <a:buFontTx/>
              <a:buNone/>
            </a:pPr>
            <a:endParaRPr lang="ko-KR" altLang="en-US"/>
          </a:p>
        </p:txBody>
      </p:sp>
      <p:sp>
        <p:nvSpPr>
          <p:cNvPr id="5" name="모서리가 둥근 직사각형 4"/>
          <p:cNvSpPr/>
          <p:nvPr/>
        </p:nvSpPr>
        <p:spPr>
          <a:xfrm>
            <a:off x="3884295" y="3767455"/>
            <a:ext cx="21591905" cy="30511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n w="28575">
                  <a:noFill/>
                  <a:prstDash val="dash"/>
                </a:ln>
                <a:solidFill>
                  <a:schemeClr val="tx1"/>
                </a:solidFill>
              </a:rPr>
              <a:t> 28nm CMOS based PLL components, Oscillator, TSPC Divider and VCSOM  </a:t>
            </a:r>
          </a:p>
          <a:p>
            <a:pPr algn="ctr"/>
            <a:r>
              <a:rPr lang="ko-KR" altLang="en-US" dirty="0">
                <a:ln w="28575">
                  <a:noFill/>
                  <a:prstDash val="dash"/>
                </a:ln>
                <a:solidFill>
                  <a:schemeClr val="tx1"/>
                </a:solidFill>
              </a:rPr>
              <a:t>장형준</a:t>
            </a:r>
            <a:r>
              <a:rPr lang="en-US" altLang="ko-KR" dirty="0">
                <a:ln w="28575">
                  <a:noFill/>
                  <a:prstDash val="dash"/>
                </a:ln>
                <a:solidFill>
                  <a:schemeClr val="tx1"/>
                </a:solidFill>
              </a:rPr>
              <a:t>, </a:t>
            </a:r>
            <a:r>
              <a:rPr lang="ko-KR" altLang="en-US" dirty="0">
                <a:ln w="28575">
                  <a:noFill/>
                  <a:prstDash val="dash"/>
                </a:ln>
                <a:solidFill>
                  <a:schemeClr val="tx1"/>
                </a:solidFill>
              </a:rPr>
              <a:t>안양대학교 정보전기전자</a:t>
            </a:r>
          </a:p>
        </p:txBody>
      </p:sp>
      <p:sp>
        <p:nvSpPr>
          <p:cNvPr id="6" name="모서리가 둥근 직사각형 5"/>
          <p:cNvSpPr>
            <a:spLocks/>
          </p:cNvSpPr>
          <p:nvPr/>
        </p:nvSpPr>
        <p:spPr>
          <a:xfrm>
            <a:off x="2235200" y="7199630"/>
            <a:ext cx="27181175" cy="4478655"/>
          </a:xfrm>
          <a:prstGeom prst="roundRect">
            <a:avLst/>
          </a:prstGeom>
          <a:solidFill>
            <a:srgbClr val="E7E6E6"/>
          </a:solidFill>
          <a:ln w="12700" cap="flat" cmpd="sng">
            <a:solidFill>
              <a:schemeClr val="tx1">
                <a:alpha val="10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914400" indent="-914400">
              <a:buClr>
                <a:srgbClr val="000000"/>
              </a:buClr>
              <a:buFont typeface="+mj-lt"/>
              <a:buAutoNum type="arabicPeriod"/>
            </a:pPr>
            <a:r>
              <a:rPr lang="en-US" altLang="ko-KR" sz="5400" dirty="0">
                <a:ln w="28575" cap="flat" cmpd="sng">
                  <a:noFill/>
                  <a:prstDash/>
                </a:ln>
                <a:solidFill>
                  <a:schemeClr val="tx1"/>
                </a:solidFill>
              </a:rPr>
              <a:t>Design and Measurement of NAND based PLL Components : PRESCALER, DIVIDER, PHASE FREQUENCY DETECTOR, CHARGE PUMP</a:t>
            </a:r>
            <a:endParaRPr lang="ko-KR" altLang="en-US" sz="5400" dirty="0">
              <a:ln w="28575" cap="flat" cmpd="sng">
                <a:noFill/>
                <a:prstDash/>
              </a:ln>
              <a:solidFill>
                <a:schemeClr val="tx1"/>
              </a:solidFill>
            </a:endParaRPr>
          </a:p>
          <a:p>
            <a:pPr marL="914400" indent="-914400">
              <a:buFontTx/>
              <a:buNone/>
            </a:pPr>
            <a:r>
              <a:rPr lang="en-US" altLang="ko-KR" sz="5400" dirty="0">
                <a:ln w="28575" cap="flat" cmpd="sng">
                  <a:noFill/>
                  <a:prstDash/>
                </a:ln>
                <a:solidFill>
                  <a:schemeClr val="tx1"/>
                </a:solidFill>
              </a:rPr>
              <a:t>2.</a:t>
            </a:r>
            <a:r>
              <a:rPr lang="ko-KR" altLang="en-US" sz="5400" dirty="0">
                <a:ln w="28575" cap="flat" cmpd="sng">
                  <a:noFill/>
                  <a:prstDash/>
                </a:ln>
                <a:solidFill>
                  <a:schemeClr val="tx1"/>
                </a:solidFill>
              </a:rPr>
              <a:t>  </a:t>
            </a:r>
            <a:r>
              <a:rPr lang="en-US" altLang="ko-KR" sz="5400" dirty="0">
                <a:ln w="28575" cap="flat" cmpd="sng">
                  <a:noFill/>
                  <a:prstDash/>
                </a:ln>
                <a:solidFill>
                  <a:schemeClr val="tx1"/>
                </a:solidFill>
              </a:rPr>
              <a:t>Design and Measurement of True Single Phase Circuit (TSPC) Divider</a:t>
            </a:r>
            <a:endParaRPr lang="ko-KR" altLang="en-US" sz="5400" dirty="0">
              <a:ln w="28575" cap="flat" cmpd="sng">
                <a:noFill/>
                <a:prstDash/>
              </a:ln>
              <a:solidFill>
                <a:schemeClr val="tx1"/>
              </a:solidFill>
            </a:endParaRPr>
          </a:p>
          <a:p>
            <a:pPr marL="914400" indent="-914400">
              <a:buFontTx/>
              <a:buNone/>
            </a:pPr>
            <a:r>
              <a:rPr lang="en-US" altLang="ko-KR" sz="5400" dirty="0">
                <a:ln w="28575" cap="flat" cmpd="sng">
                  <a:noFill/>
                  <a:prstDash/>
                </a:ln>
                <a:solidFill>
                  <a:schemeClr val="tx1"/>
                </a:solidFill>
              </a:rPr>
              <a:t>3.  Design and Measurement of Ring Oscillator</a:t>
            </a:r>
            <a:endParaRPr lang="ko-KR" altLang="en-US" sz="5400" dirty="0">
              <a:ln w="28575" cap="flat" cmpd="sng">
                <a:noFill/>
                <a:prstDash/>
              </a:ln>
              <a:solidFill>
                <a:schemeClr val="tx1"/>
              </a:solidFill>
            </a:endParaRPr>
          </a:p>
          <a:p>
            <a:pPr marL="914400" indent="-914400">
              <a:buFontTx/>
              <a:buNone/>
            </a:pPr>
            <a:r>
              <a:rPr lang="en-US" altLang="ko-KR" sz="5400" dirty="0">
                <a:ln w="28575" cap="flat" cmpd="sng">
                  <a:noFill/>
                  <a:prstDash/>
                </a:ln>
                <a:solidFill>
                  <a:schemeClr val="tx1"/>
                </a:solidFill>
              </a:rPr>
              <a:t>4.  Design and Measurement of Voltage Controlled Self-Oscillating Mixer (VCSOM)</a:t>
            </a:r>
            <a:endParaRPr lang="ko-KR" altLang="en-US" sz="5400" dirty="0">
              <a:ln w="28575" cap="flat" cmpd="sng">
                <a:noFill/>
                <a:prstDash/>
              </a:ln>
              <a:solidFill>
                <a:schemeClr val="tx1"/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419100" y="11843385"/>
            <a:ext cx="29566235" cy="23456265"/>
          </a:xfrm>
          <a:prstGeom prst="roundRect">
            <a:avLst>
              <a:gd name="adj" fmla="val 6284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b="1" dirty="0">
              <a:ln w="28575">
                <a:noFill/>
                <a:prstDash val="dash"/>
              </a:ln>
              <a:solidFill>
                <a:schemeClr val="tx1"/>
              </a:solidFill>
            </a:endParaRPr>
          </a:p>
          <a:p>
            <a:pPr algn="ctr"/>
            <a:endParaRPr lang="en-US" altLang="ko-KR" b="1" dirty="0">
              <a:ln w="28575">
                <a:noFill/>
                <a:prstDash val="dash"/>
              </a:ln>
              <a:solidFill>
                <a:schemeClr val="tx1"/>
              </a:solidFill>
            </a:endParaRPr>
          </a:p>
          <a:p>
            <a:pPr algn="ctr"/>
            <a:endParaRPr lang="en-US" altLang="ko-KR" b="1" dirty="0">
              <a:ln w="28575">
                <a:noFill/>
                <a:prstDash val="dash"/>
              </a:ln>
              <a:solidFill>
                <a:schemeClr val="tx1"/>
              </a:solidFill>
            </a:endParaRPr>
          </a:p>
          <a:p>
            <a:pPr algn="ctr"/>
            <a:endParaRPr lang="en-US" altLang="ko-KR" b="1" dirty="0">
              <a:ln w="28575">
                <a:noFill/>
                <a:prstDash val="dash"/>
              </a:ln>
              <a:solidFill>
                <a:schemeClr val="tx1"/>
              </a:solidFill>
            </a:endParaRPr>
          </a:p>
          <a:p>
            <a:pPr algn="ctr"/>
            <a:endParaRPr lang="en-US" altLang="ko-KR" b="1" dirty="0">
              <a:ln w="28575">
                <a:noFill/>
                <a:prstDash val="dash"/>
              </a:ln>
              <a:solidFill>
                <a:schemeClr val="tx1"/>
              </a:solidFill>
            </a:endParaRPr>
          </a:p>
          <a:p>
            <a:pPr algn="ctr"/>
            <a:endParaRPr lang="en-US" altLang="ko-KR" b="1" dirty="0">
              <a:ln w="28575">
                <a:noFill/>
                <a:prstDash val="dash"/>
              </a:ln>
              <a:solidFill>
                <a:schemeClr val="tx1"/>
              </a:solidFill>
            </a:endParaRPr>
          </a:p>
          <a:p>
            <a:pPr algn="ctr"/>
            <a:endParaRPr lang="en-US" altLang="ko-KR" b="1" dirty="0">
              <a:ln w="28575">
                <a:noFill/>
                <a:prstDash val="dash"/>
              </a:ln>
              <a:solidFill>
                <a:schemeClr val="tx1"/>
              </a:solidFill>
            </a:endParaRPr>
          </a:p>
          <a:p>
            <a:pPr algn="ctr"/>
            <a:endParaRPr lang="en-US" altLang="ko-KR" b="1" dirty="0">
              <a:ln w="28575">
                <a:noFill/>
                <a:prstDash val="dash"/>
              </a:ln>
              <a:solidFill>
                <a:schemeClr val="tx1"/>
              </a:solidFill>
            </a:endParaRPr>
          </a:p>
          <a:p>
            <a:pPr algn="ctr"/>
            <a:endParaRPr lang="en-US" altLang="ko-KR" b="1" dirty="0">
              <a:ln w="28575">
                <a:noFill/>
                <a:prstDash val="dash"/>
              </a:ln>
              <a:solidFill>
                <a:schemeClr val="tx1"/>
              </a:solidFill>
            </a:endParaRPr>
          </a:p>
          <a:p>
            <a:pPr algn="ctr"/>
            <a:endParaRPr lang="en-US" altLang="ko-KR" b="1" dirty="0">
              <a:ln w="28575">
                <a:noFill/>
                <a:prstDash val="dash"/>
              </a:ln>
              <a:solidFill>
                <a:schemeClr val="tx1"/>
              </a:solidFill>
            </a:endParaRPr>
          </a:p>
          <a:p>
            <a:pPr algn="ctr"/>
            <a:endParaRPr lang="en-US" altLang="ko-KR" b="1" dirty="0">
              <a:ln w="28575">
                <a:noFill/>
                <a:prstDash val="dash"/>
              </a:ln>
              <a:solidFill>
                <a:schemeClr val="tx1"/>
              </a:solidFill>
            </a:endParaRPr>
          </a:p>
          <a:p>
            <a:pPr algn="ctr"/>
            <a:endParaRPr lang="en-US" altLang="ko-KR" b="1" dirty="0">
              <a:ln w="28575">
                <a:noFill/>
                <a:prstDash val="dash"/>
              </a:ln>
              <a:solidFill>
                <a:schemeClr val="tx1"/>
              </a:solidFill>
            </a:endParaRPr>
          </a:p>
          <a:p>
            <a:pPr algn="ctr"/>
            <a:endParaRPr lang="en-US" altLang="ko-KR" b="1" dirty="0">
              <a:ln w="28575">
                <a:noFill/>
                <a:prstDash val="dash"/>
              </a:ln>
              <a:solidFill>
                <a:schemeClr val="tx1"/>
              </a:solidFill>
            </a:endParaRPr>
          </a:p>
          <a:p>
            <a:pPr algn="ctr"/>
            <a:endParaRPr lang="en-US" altLang="ko-KR" b="1" dirty="0">
              <a:ln w="28575">
                <a:noFill/>
                <a:prstDash val="dash"/>
              </a:ln>
              <a:solidFill>
                <a:schemeClr val="tx1"/>
              </a:solidFill>
            </a:endParaRPr>
          </a:p>
          <a:p>
            <a:pPr algn="ctr"/>
            <a:endParaRPr lang="en-US" altLang="ko-KR" b="1" dirty="0">
              <a:ln w="28575">
                <a:noFill/>
                <a:prstDash val="dash"/>
              </a:ln>
              <a:solidFill>
                <a:schemeClr val="tx1"/>
              </a:solidFill>
            </a:endParaRPr>
          </a:p>
          <a:p>
            <a:pPr algn="ctr"/>
            <a:endParaRPr lang="en-US" altLang="ko-KR" b="1" dirty="0">
              <a:ln w="28575">
                <a:noFill/>
                <a:prstDash val="dash"/>
              </a:ln>
              <a:solidFill>
                <a:schemeClr val="tx1"/>
              </a:solidFill>
            </a:endParaRPr>
          </a:p>
          <a:p>
            <a:pPr algn="ctr"/>
            <a:endParaRPr lang="en-US" altLang="ko-KR" b="1" dirty="0">
              <a:ln w="28575">
                <a:noFill/>
                <a:prstDash val="dash"/>
              </a:ln>
              <a:solidFill>
                <a:schemeClr val="tx1"/>
              </a:solidFill>
            </a:endParaRPr>
          </a:p>
        </p:txBody>
      </p:sp>
      <p:sp>
        <p:nvSpPr>
          <p:cNvPr id="11" name="모서리가 둥근 직사각형 10"/>
          <p:cNvSpPr>
            <a:spLocks/>
          </p:cNvSpPr>
          <p:nvPr/>
        </p:nvSpPr>
        <p:spPr>
          <a:xfrm>
            <a:off x="965200" y="35409505"/>
            <a:ext cx="28649295" cy="5524500"/>
          </a:xfrm>
          <a:prstGeom prst="roundRect">
            <a:avLst/>
          </a:prstGeom>
          <a:solidFill>
            <a:srgbClr val="E7E6E6"/>
          </a:solidFill>
          <a:ln w="12700" cap="flat" cmpd="sng">
            <a:solidFill>
              <a:schemeClr val="tx1">
                <a:alpha val="10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>
            <a:noAutofit/>
          </a:bodyPr>
          <a:lstStyle/>
          <a:p>
            <a:pPr marL="0" indent="0" algn="ctr">
              <a:buFontTx/>
              <a:buNone/>
            </a:pPr>
            <a:r>
              <a:rPr lang="ko-KR" altLang="en-US" dirty="0" err="1">
                <a:ln w="28575" cap="flat" cmpd="sng">
                  <a:noFill/>
                  <a:prstDash/>
                </a:ln>
                <a:solidFill>
                  <a:schemeClr val="tx1"/>
                </a:solidFill>
              </a:rPr>
              <a:t>Conclusion</a:t>
            </a:r>
            <a:endParaRPr lang="ko-KR" altLang="en-US" dirty="0">
              <a:ln w="28575" cap="flat" cmpd="sng">
                <a:noFill/>
                <a:prstDash/>
              </a:ln>
              <a:solidFill>
                <a:schemeClr val="tx1"/>
              </a:solidFill>
            </a:endParaRPr>
          </a:p>
          <a:p>
            <a:pPr marL="1143000" indent="-1143000">
              <a:buFont typeface="+mj-lt"/>
              <a:buAutoNum type="arabicPeriod"/>
            </a:pPr>
            <a:r>
              <a:rPr lang="en-US" altLang="ko-KR" sz="6000" dirty="0">
                <a:ln w="28575" cap="flat" cmpd="sng">
                  <a:noFill/>
                  <a:prstDash/>
                </a:ln>
                <a:solidFill>
                  <a:schemeClr val="tx1"/>
                </a:solidFill>
              </a:rPr>
              <a:t>NAND logic </a:t>
            </a:r>
            <a:r>
              <a:rPr lang="ko-KR" altLang="en-US" sz="6000" dirty="0" err="1">
                <a:ln w="28575" cap="flat" cmpd="sng">
                  <a:noFill/>
                  <a:prstDash/>
                </a:ln>
                <a:solidFill>
                  <a:schemeClr val="tx1"/>
                </a:solidFill>
              </a:rPr>
              <a:t>circuit</a:t>
            </a:r>
            <a:r>
              <a:rPr lang="ko-KR" altLang="en-US" sz="6000" dirty="0">
                <a:ln w="28575" cap="flat" cmpd="sng">
                  <a:noFill/>
                  <a:prstDash/>
                </a:ln>
                <a:solidFill>
                  <a:schemeClr val="tx1"/>
                </a:solidFill>
              </a:rPr>
              <a:t> </a:t>
            </a:r>
            <a:r>
              <a:rPr lang="en-US" altLang="ko-KR" sz="6000" dirty="0">
                <a:ln w="28575" cap="flat" cmpd="sng">
                  <a:noFill/>
                  <a:prstDash/>
                </a:ln>
                <a:solidFill>
                  <a:schemeClr val="tx1"/>
                </a:solidFill>
              </a:rPr>
              <a:t>based components</a:t>
            </a:r>
            <a:r>
              <a:rPr lang="ko-KR" altLang="en-US" sz="6000" dirty="0">
                <a:ln w="28575" cap="flat" cmpd="sng">
                  <a:noFill/>
                  <a:prstDash/>
                </a:ln>
                <a:solidFill>
                  <a:schemeClr val="tx1"/>
                </a:solidFill>
              </a:rPr>
              <a:t> of </a:t>
            </a:r>
            <a:r>
              <a:rPr lang="en-US" altLang="ko-KR" sz="6000" dirty="0">
                <a:ln w="28575" cap="flat" cmpd="sng">
                  <a:noFill/>
                  <a:prstDash/>
                </a:ln>
                <a:solidFill>
                  <a:schemeClr val="tx1"/>
                </a:solidFill>
              </a:rPr>
              <a:t>PLL, </a:t>
            </a:r>
            <a:r>
              <a:rPr lang="ko-KR" altLang="en-US" sz="6000" dirty="0">
                <a:ln w="28575" cap="flat" cmpd="sng">
                  <a:noFill/>
                  <a:prstDash/>
                </a:ln>
                <a:solidFill>
                  <a:schemeClr val="tx1"/>
                </a:solidFill>
              </a:rPr>
              <a:t> </a:t>
            </a:r>
            <a:r>
              <a:rPr lang="ko-KR" altLang="en-US" sz="6000" dirty="0" err="1">
                <a:ln w="28575" cap="flat" cmpd="sng">
                  <a:noFill/>
                  <a:prstDash/>
                </a:ln>
                <a:solidFill>
                  <a:schemeClr val="tx1"/>
                </a:solidFill>
              </a:rPr>
              <a:t>Ring</a:t>
            </a:r>
            <a:r>
              <a:rPr lang="ko-KR" altLang="en-US" sz="6000" dirty="0">
                <a:ln w="28575" cap="flat" cmpd="sng">
                  <a:noFill/>
                  <a:prstDash/>
                </a:ln>
                <a:solidFill>
                  <a:schemeClr val="tx1"/>
                </a:solidFill>
              </a:rPr>
              <a:t> </a:t>
            </a:r>
            <a:r>
              <a:rPr lang="ko-KR" altLang="en-US" sz="6000" dirty="0" err="1">
                <a:ln w="28575" cap="flat" cmpd="sng">
                  <a:noFill/>
                  <a:prstDash/>
                </a:ln>
                <a:solidFill>
                  <a:schemeClr val="tx1"/>
                </a:solidFill>
              </a:rPr>
              <a:t>Oscillator</a:t>
            </a:r>
            <a:r>
              <a:rPr lang="en-US" altLang="ko-KR" sz="6000" dirty="0">
                <a:ln w="28575" cap="flat" cmpd="sng">
                  <a:noFill/>
                  <a:prstDash/>
                </a:ln>
                <a:solidFill>
                  <a:schemeClr val="tx1"/>
                </a:solidFill>
              </a:rPr>
              <a:t>,</a:t>
            </a:r>
            <a:r>
              <a:rPr lang="ko-KR" altLang="en-US" sz="6000" dirty="0">
                <a:ln w="28575" cap="flat" cmpd="sng">
                  <a:noFill/>
                  <a:prstDash/>
                </a:ln>
                <a:solidFill>
                  <a:schemeClr val="tx1"/>
                </a:solidFill>
              </a:rPr>
              <a:t> and VCSOM </a:t>
            </a:r>
            <a:r>
              <a:rPr lang="en-US" altLang="ko-KR" sz="6000" dirty="0">
                <a:ln w="28575" cap="flat" cmpd="sng">
                  <a:noFill/>
                  <a:prstDash/>
                </a:ln>
                <a:solidFill>
                  <a:schemeClr val="tx1"/>
                </a:solidFill>
              </a:rPr>
              <a:t>are designed</a:t>
            </a:r>
            <a:r>
              <a:rPr lang="ko-KR" altLang="en-US" sz="6000" dirty="0">
                <a:ln w="28575" cap="flat" cmpd="sng">
                  <a:noFill/>
                  <a:prstDash/>
                </a:ln>
                <a:solidFill>
                  <a:schemeClr val="tx1"/>
                </a:solidFill>
              </a:rPr>
              <a:t>,</a:t>
            </a:r>
            <a:r>
              <a:rPr lang="en-US" altLang="ko-KR" sz="6000" dirty="0">
                <a:ln w="28575" cap="flat" cmpd="sng">
                  <a:noFill/>
                  <a:prstDash/>
                </a:ln>
                <a:solidFill>
                  <a:schemeClr val="tx1"/>
                </a:solidFill>
              </a:rPr>
              <a:t> fabricated </a:t>
            </a:r>
            <a:r>
              <a:rPr lang="ko-KR" altLang="en-US" sz="6000" dirty="0">
                <a:ln w="28575" cap="flat" cmpd="sng">
                  <a:noFill/>
                  <a:prstDash/>
                </a:ln>
                <a:solidFill>
                  <a:schemeClr val="tx1"/>
                </a:solidFill>
              </a:rPr>
              <a:t>PLL </a:t>
            </a:r>
            <a:r>
              <a:rPr lang="en-US" altLang="ko-KR" sz="6000" dirty="0">
                <a:ln w="28575" cap="flat" cmpd="sng">
                  <a:noFill/>
                  <a:prstDash/>
                </a:ln>
                <a:solidFill>
                  <a:schemeClr val="tx1"/>
                </a:solidFill>
              </a:rPr>
              <a:t>using </a:t>
            </a:r>
            <a:r>
              <a:rPr lang="ko-KR" altLang="en-US" sz="6000" dirty="0" err="1">
                <a:ln w="28575" cap="flat" cmpd="sng">
                  <a:noFill/>
                  <a:prstDash/>
                </a:ln>
                <a:solidFill>
                  <a:schemeClr val="tx1"/>
                </a:solidFill>
              </a:rPr>
              <a:t>Samsung</a:t>
            </a:r>
            <a:r>
              <a:rPr lang="ko-KR" altLang="en-US" sz="6000" dirty="0">
                <a:ln w="28575" cap="flat" cmpd="sng">
                  <a:noFill/>
                  <a:prstDash/>
                </a:ln>
                <a:solidFill>
                  <a:schemeClr val="tx1"/>
                </a:solidFill>
              </a:rPr>
              <a:t> 28nm CMOS </a:t>
            </a:r>
            <a:r>
              <a:rPr lang="en-US" altLang="ko-KR" sz="6000" dirty="0">
                <a:ln w="28575" cap="flat" cmpd="sng">
                  <a:noFill/>
                  <a:prstDash/>
                </a:ln>
                <a:solidFill>
                  <a:schemeClr val="tx1"/>
                </a:solidFill>
              </a:rPr>
              <a:t>foundry process, measured on wire bonded  COBs, analyzed, and demonstrated. </a:t>
            </a:r>
            <a:endParaRPr lang="ko-KR" altLang="en-US" sz="6000" dirty="0">
              <a:ln w="28575" cap="flat" cmpd="sng">
                <a:noFill/>
                <a:prstDash/>
              </a:ln>
              <a:solidFill>
                <a:schemeClr val="tx1"/>
              </a:solidFill>
            </a:endParaRPr>
          </a:p>
          <a:p>
            <a:pPr marL="0" indent="0">
              <a:buFontTx/>
              <a:buNone/>
            </a:pPr>
            <a:r>
              <a:rPr lang="en-US" altLang="ko-KR" dirty="0">
                <a:ln w="28575" cap="flat" cmpd="sng">
                  <a:noFill/>
                  <a:prstDash/>
                </a:ln>
                <a:solidFill>
                  <a:schemeClr val="tx1"/>
                </a:solidFill>
              </a:rPr>
              <a:t>2.  Integration of the circuits with SPI for the entire PLL system will be pursued.</a:t>
            </a:r>
            <a:endParaRPr lang="ko-KR" altLang="en-US" dirty="0">
              <a:ln w="28575" cap="flat" cmpd="sng">
                <a:noFill/>
                <a:prstDash/>
              </a:ln>
              <a:solidFill>
                <a:schemeClr val="tx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D68B375-081D-5B1B-FA9F-FEB3E547C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7130" y="17377410"/>
            <a:ext cx="4255770" cy="250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C8C8E45-5367-E915-73CC-4F51A42D11F4}"/>
              </a:ext>
            </a:extLst>
          </p:cNvPr>
          <p:cNvSpPr txBox="1"/>
          <p:nvPr/>
        </p:nvSpPr>
        <p:spPr>
          <a:xfrm>
            <a:off x="1453515" y="24128095"/>
            <a:ext cx="7001510" cy="1134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2400" kern="100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PRESCALER </a:t>
            </a:r>
            <a:r>
              <a:rPr lang="en-US" altLang="ko-KR" sz="2400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composed  of  D-</a:t>
            </a:r>
            <a:r>
              <a:rPr lang="en-US" altLang="ko-KR" sz="2400" dirty="0" err="1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Flip-FLOPs</a:t>
            </a:r>
            <a:r>
              <a:rPr lang="en-US" altLang="ko-KR" sz="2400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based on </a:t>
            </a: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NAND gates</a:t>
            </a:r>
            <a:endParaRPr kumimoji="0" lang="en-US" altLang="ko-K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algn="just" latinLnBrk="1">
              <a:lnSpc>
                <a:spcPct val="107000"/>
              </a:lnSpc>
              <a:spcAft>
                <a:spcPts val="800"/>
              </a:spcAft>
            </a:pPr>
            <a:r>
              <a:rPr lang="en-US" altLang="ko-KR" sz="2000" kern="100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sz="20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endParaRPr lang="ko-KR" altLang="ko-KR" sz="2000" kern="1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0175E74A-CC6E-08EA-B22A-097C7C091A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0" y="24912955"/>
            <a:ext cx="3225800" cy="204406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10">
            <a:extLst>
              <a:ext uri="{FF2B5EF4-FFF2-40B4-BE49-F238E27FC236}">
                <a16:creationId xmlns:a16="http://schemas.microsoft.com/office/drawing/2014/main" id="{EE97699D-BF66-929B-C99F-953B05C21459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925195" y="30748605"/>
            <a:ext cx="3921125" cy="3785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sz="2400" dirty="0">
                <a:latin typeface="Arial" panose="020B0604020202020204" pitchFamily="34" charset="0"/>
              </a:rPr>
              <a:t>High Frequency Measurement</a:t>
            </a:r>
          </a:p>
          <a:p>
            <a:pPr marL="342900" lvl="0" indent="-342900" defTabSz="914400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ko-KR" sz="2400" dirty="0">
                <a:latin typeface="Arial" panose="020B0604020202020204" pitchFamily="34" charset="0"/>
              </a:rPr>
              <a:t>V</a:t>
            </a: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ery </a:t>
            </a:r>
            <a:r>
              <a:rPr lang="en-US" altLang="ko-KR" sz="2400" dirty="0">
                <a:latin typeface="Arial" panose="020B0604020202020204" pitchFamily="34" charset="0"/>
              </a:rPr>
              <a:t>s</a:t>
            </a: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harp </a:t>
            </a:r>
            <a:r>
              <a:rPr lang="en-US" altLang="ko-KR" sz="2400" dirty="0">
                <a:latin typeface="Arial" panose="020B0604020202020204" pitchFamily="34" charset="0"/>
              </a:rPr>
              <a:t>output spectrum  </a:t>
            </a: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 100 Hz span </a:t>
            </a:r>
          </a:p>
          <a:p>
            <a:pPr marL="342900" lvl="0" indent="-342900" defTabSz="914400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Division ratio:12</a:t>
            </a:r>
          </a:p>
          <a:p>
            <a:pPr marL="342900" lvl="0" indent="-342900" defTabSz="914400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ko-KR" sz="2400" dirty="0">
                <a:latin typeface="Arial" panose="020B0604020202020204" pitchFamily="34" charset="0"/>
              </a:rPr>
              <a:t>Input:0dBm, 7.58GHz</a:t>
            </a:r>
          </a:p>
          <a:p>
            <a:pPr marL="342900" lvl="0" indent="-342900" defTabSz="914400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ko-KR" sz="2400" dirty="0">
                <a:latin typeface="Arial" panose="020B0604020202020204" pitchFamily="34" charset="0"/>
              </a:rPr>
              <a:t>Output:-20dBm,632MHz</a:t>
            </a:r>
          </a:p>
          <a:p>
            <a:pPr marL="342900" lvl="0" indent="-342900" defTabSz="914400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Bias condition:8.21 mA , 2.1V</a:t>
            </a:r>
          </a:p>
        </p:txBody>
      </p:sp>
      <p:pic>
        <p:nvPicPr>
          <p:cNvPr id="1033" name="그림 1">
            <a:extLst>
              <a:ext uri="{FF2B5EF4-FFF2-40B4-BE49-F238E27FC236}">
                <a16:creationId xmlns:a16="http://schemas.microsoft.com/office/drawing/2014/main" id="{BC49D5E6-E8B7-574B-5D21-571C65498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30" y="27433270"/>
            <a:ext cx="4077335" cy="338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13">
            <a:extLst>
              <a:ext uri="{FF2B5EF4-FFF2-40B4-BE49-F238E27FC236}">
                <a16:creationId xmlns:a16="http://schemas.microsoft.com/office/drawing/2014/main" id="{A4A996B8-C58D-332A-B00D-E2466994D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1975" y="18844260"/>
            <a:ext cx="5297805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DVID by 2</a:t>
            </a:r>
            <a:r>
              <a:rPr lang="en-US" altLang="ko-KR" sz="2400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composed  of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2400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D-</a:t>
            </a:r>
            <a:r>
              <a:rPr lang="en-US" altLang="ko-KR" sz="2400" dirty="0" err="1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Flip-FLOPs</a:t>
            </a:r>
            <a:r>
              <a:rPr lang="en-US" altLang="ko-KR" sz="2400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 based on </a:t>
            </a: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NAND gates</a:t>
            </a:r>
            <a:endParaRPr kumimoji="0" lang="en-US" altLang="ko-K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id="{016D16ED-58C1-23C1-EA09-5223DA97C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38475"/>
            <a:ext cx="3027553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39" name="그림 1">
            <a:extLst>
              <a:ext uri="{FF2B5EF4-FFF2-40B4-BE49-F238E27FC236}">
                <a16:creationId xmlns:a16="http://schemas.microsoft.com/office/drawing/2014/main" id="{FB33E6F2-E11D-E695-CEE3-7535C8229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3595" y="30859095"/>
            <a:ext cx="4199255" cy="367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" name="Rectangle 21">
            <a:extLst>
              <a:ext uri="{FF2B5EF4-FFF2-40B4-BE49-F238E27FC236}">
                <a16:creationId xmlns:a16="http://schemas.microsoft.com/office/drawing/2014/main" id="{196DE000-ED98-17BE-D73B-15D9EE571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5025" y="16283305"/>
            <a:ext cx="5576570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DIV2</a:t>
            </a:r>
            <a:r>
              <a:rPr lang="en-US" altLang="ko-KR" sz="2400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-</a:t>
            </a: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TSPC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2400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(True Single Phase Circuit Divide by 2)</a:t>
            </a:r>
            <a:endParaRPr kumimoji="0" lang="en-US" altLang="ko-K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28" name="Rectangle 26">
            <a:extLst>
              <a:ext uri="{FF2B5EF4-FFF2-40B4-BE49-F238E27FC236}">
                <a16:creationId xmlns:a16="http://schemas.microsoft.com/office/drawing/2014/main" id="{D43132F0-A03C-58D1-9DEB-B8E3332B7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70065" y="22453600"/>
            <a:ext cx="8913495" cy="83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VCSOM(Voltages Controlled Self-Oscillating Mixer)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2400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Frequency Tuning : 243MHz/0.3V </a:t>
            </a:r>
            <a:endParaRPr kumimoji="0" lang="en-US" altLang="ko-K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E5C1210C-7A91-8600-C390-399BBFE9D710}"/>
              </a:ext>
            </a:extLst>
          </p:cNvPr>
          <p:cNvSpPr txBox="1"/>
          <p:nvPr/>
        </p:nvSpPr>
        <p:spPr>
          <a:xfrm>
            <a:off x="23628350" y="12542520"/>
            <a:ext cx="5902960" cy="455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1">
              <a:lnSpc>
                <a:spcPct val="107000"/>
              </a:lnSpc>
              <a:spcAft>
                <a:spcPts val="800"/>
              </a:spcAft>
            </a:pPr>
            <a:r>
              <a:rPr lang="en-US" altLang="ko-KR" sz="2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RING</a:t>
            </a:r>
            <a:r>
              <a:rPr lang="en-US" altLang="ko-KR" sz="2400" kern="100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-</a:t>
            </a:r>
            <a:r>
              <a:rPr lang="en-US" altLang="ko-KR" sz="24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Oscillator_RF_FET+DIV2_tspc(ESD)</a:t>
            </a:r>
            <a:endParaRPr lang="ko-KR" altLang="ko-KR" sz="2400" kern="1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055" name="그림 1">
            <a:extLst>
              <a:ext uri="{FF2B5EF4-FFF2-40B4-BE49-F238E27FC236}">
                <a16:creationId xmlns:a16="http://schemas.microsoft.com/office/drawing/2014/main" id="{A5ECE146-A891-C12D-70E7-9141C2320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4865" y="16851630"/>
            <a:ext cx="5704840" cy="476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0" name="Rectangle 33">
            <a:extLst>
              <a:ext uri="{FF2B5EF4-FFF2-40B4-BE49-F238E27FC236}">
                <a16:creationId xmlns:a16="http://schemas.microsoft.com/office/drawing/2014/main" id="{A397E71B-4785-CC0F-18D0-F29918E0A2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2630" y="30335220"/>
            <a:ext cx="3027553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52" name="Rectangle 38">
            <a:extLst>
              <a:ext uri="{FF2B5EF4-FFF2-40B4-BE49-F238E27FC236}">
                <a16:creationId xmlns:a16="http://schemas.microsoft.com/office/drawing/2014/main" id="{B88B9D2A-C917-5A8A-16C5-ACF15D306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612120" y="29103955"/>
            <a:ext cx="3027553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60" name="그림 1059">
            <a:extLst>
              <a:ext uri="{FF2B5EF4-FFF2-40B4-BE49-F238E27FC236}">
                <a16:creationId xmlns:a16="http://schemas.microsoft.com/office/drawing/2014/main" id="{ECDB3518-EFEB-816F-2EF1-44AADB7A37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47170" y="23432770"/>
            <a:ext cx="2469515" cy="338582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C10C02D-3794-87F1-6C9D-B116753D81F1}"/>
              </a:ext>
            </a:extLst>
          </p:cNvPr>
          <p:cNvSpPr txBox="1"/>
          <p:nvPr/>
        </p:nvSpPr>
        <p:spPr>
          <a:xfrm>
            <a:off x="1368425" y="26983055"/>
            <a:ext cx="3460115" cy="461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2400" kern="100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Layout</a:t>
            </a:r>
            <a:endParaRPr kumimoji="0" lang="en-US" altLang="ko-K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C97DEB-A183-DC53-5B18-ADE3D252679A}"/>
              </a:ext>
            </a:extLst>
          </p:cNvPr>
          <p:cNvSpPr txBox="1"/>
          <p:nvPr/>
        </p:nvSpPr>
        <p:spPr>
          <a:xfrm>
            <a:off x="5034915" y="26793190"/>
            <a:ext cx="3460115" cy="831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240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Die Photography with   0.8mil bond wire</a:t>
            </a:r>
            <a:endParaRPr kumimoji="0" lang="en-US" altLang="ko-K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68562B91-425E-8656-36AF-10183FAD48BF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4747895" y="30920690"/>
            <a:ext cx="4255770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sz="2400" dirty="0">
                <a:latin typeface="Arial" panose="020B0604020202020204" pitchFamily="34" charset="0"/>
              </a:rPr>
              <a:t>Low Frequency Digital Logic </a:t>
            </a:r>
          </a:p>
          <a:p>
            <a:pPr lvl="0" algn="ctr" defTabSz="91440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sz="2400" dirty="0">
                <a:latin typeface="Arial" panose="020B0604020202020204" pitchFamily="34" charset="0"/>
              </a:rPr>
              <a:t>Measurement</a:t>
            </a:r>
          </a:p>
          <a:p>
            <a:pPr algn="ctr" defTabSz="91440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sz="2400" dirty="0">
                <a:latin typeface="Arial" panose="020B0604020202020204" pitchFamily="34" charset="0"/>
              </a:rPr>
              <a:t>-V</a:t>
            </a: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ery </a:t>
            </a:r>
            <a:r>
              <a:rPr lang="en-US" altLang="ko-KR" sz="2400" dirty="0">
                <a:latin typeface="Arial" panose="020B0604020202020204" pitchFamily="34" charset="0"/>
              </a:rPr>
              <a:t>s</a:t>
            </a: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harp </a:t>
            </a:r>
            <a:r>
              <a:rPr lang="en-US" altLang="ko-KR" sz="2400" dirty="0">
                <a:latin typeface="Arial" panose="020B0604020202020204" pitchFamily="34" charset="0"/>
              </a:rPr>
              <a:t>output spectrum  </a:t>
            </a: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 100 Hz span </a:t>
            </a:r>
          </a:p>
          <a:p>
            <a:pPr lvl="0" algn="ctr" defTabSz="914400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altLang="ko-KR" sz="2400" dirty="0">
              <a:latin typeface="Arial" panose="020B0604020202020204" pitchFamily="34" charset="0"/>
            </a:endParaRPr>
          </a:p>
          <a:p>
            <a:pPr lvl="0" defTabSz="91440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sz="2400" dirty="0">
                <a:latin typeface="Arial" panose="020B0604020202020204" pitchFamily="34" charset="0"/>
              </a:rPr>
              <a:t>- D</a:t>
            </a: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ivision ratio:  16  at MC=0</a:t>
            </a:r>
          </a:p>
          <a:p>
            <a:pPr lvl="0" defTabSz="91440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sz="2400" dirty="0">
                <a:latin typeface="Arial" panose="020B0604020202020204" pitchFamily="34" charset="0"/>
              </a:rPr>
              <a:t>                           17 </a:t>
            </a: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 MC=1     - Input signal: 0dBm 10MHz </a:t>
            </a:r>
          </a:p>
          <a:p>
            <a:pPr lvl="0" defTabSz="91440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 Bias condition:3.2mA, 1V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D870062-D906-70DB-C61C-F27BA40514EC}"/>
              </a:ext>
            </a:extLst>
          </p:cNvPr>
          <p:cNvSpPr txBox="1"/>
          <p:nvPr/>
        </p:nvSpPr>
        <p:spPr>
          <a:xfrm>
            <a:off x="3154045" y="19904075"/>
            <a:ext cx="4643755" cy="708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4000" dirty="0">
                <a:ln w="28575">
                  <a:noFill/>
                  <a:prstDash val="dash"/>
                </a:ln>
                <a:solidFill>
                  <a:schemeClr val="tx1"/>
                </a:solidFill>
              </a:rPr>
              <a:t>PRESCALER</a:t>
            </a:r>
            <a:endParaRPr lang="ko-KR" altLang="en-US" sz="4000" dirty="0"/>
          </a:p>
        </p:txBody>
      </p:sp>
      <p:sp>
        <p:nvSpPr>
          <p:cNvPr id="41" name="Rectangle 21">
            <a:extLst>
              <a:ext uri="{FF2B5EF4-FFF2-40B4-BE49-F238E27FC236}">
                <a16:creationId xmlns:a16="http://schemas.microsoft.com/office/drawing/2014/main" id="{B578F9ED-E1C6-D27E-2D05-A494514FC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4060" y="12153265"/>
            <a:ext cx="4989830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DIV2</a:t>
            </a:r>
            <a:r>
              <a:rPr lang="en-US" altLang="ko-KR" sz="2400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-</a:t>
            </a: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CML </a:t>
            </a:r>
          </a:p>
          <a:p>
            <a:pPr lvl="0" algn="ctr" defTabSz="91440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sz="2400" dirty="0">
                <a:latin typeface="맑은 고딕" panose="020B0503020000020004" pitchFamily="50" charset="-127"/>
                <a:cs typeface="Times New Roman" panose="02020603050405020304" pitchFamily="18" charset="0"/>
              </a:rPr>
              <a:t>(Current Mirror Logic Divide-by 2)</a:t>
            </a:r>
            <a:endParaRPr kumimoji="0" lang="en-US" altLang="ko-K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Rectangle 21">
            <a:extLst>
              <a:ext uri="{FF2B5EF4-FFF2-40B4-BE49-F238E27FC236}">
                <a16:creationId xmlns:a16="http://schemas.microsoft.com/office/drawing/2014/main" id="{F81A9D62-01F1-DBDD-8FAD-170AF0A89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4720" y="20469860"/>
            <a:ext cx="5576570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DIV</a:t>
            </a:r>
            <a:r>
              <a:rPr lang="en-US" altLang="ko-KR" sz="2400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8-</a:t>
            </a: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TSPC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2400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(True Single Phase Circuit Divide by 8)</a:t>
            </a:r>
            <a:endParaRPr kumimoji="0" lang="en-US" altLang="ko-K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7" name="그림 46">
            <a:extLst>
              <a:ext uri="{FF2B5EF4-FFF2-40B4-BE49-F238E27FC236}">
                <a16:creationId xmlns:a16="http://schemas.microsoft.com/office/drawing/2014/main" id="{41597482-EA1F-8B19-355B-4BDCCAC221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3950" y="24278590"/>
            <a:ext cx="2536825" cy="2705100"/>
          </a:xfrm>
          <a:prstGeom prst="rect">
            <a:avLst/>
          </a:prstGeom>
        </p:spPr>
      </p:pic>
      <p:sp>
        <p:nvSpPr>
          <p:cNvPr id="53" name="Rectangle 10">
            <a:extLst>
              <a:ext uri="{FF2B5EF4-FFF2-40B4-BE49-F238E27FC236}">
                <a16:creationId xmlns:a16="http://schemas.microsoft.com/office/drawing/2014/main" id="{AD6A2437-62AD-CCE7-E796-219FC95430A1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3479145" y="28059380"/>
            <a:ext cx="4479290" cy="267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sz="2400" dirty="0">
                <a:latin typeface="Arial" panose="020B0604020202020204" pitchFamily="34" charset="0"/>
              </a:rPr>
              <a:t>High Frequency Measurement</a:t>
            </a:r>
          </a:p>
          <a:p>
            <a:pPr marL="342900" lvl="0" indent="-342900" defTabSz="914400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ko-KR" sz="2400" dirty="0">
                <a:latin typeface="Arial" panose="020B0604020202020204" pitchFamily="34" charset="0"/>
              </a:rPr>
              <a:t>V</a:t>
            </a: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ery </a:t>
            </a:r>
            <a:r>
              <a:rPr lang="en-US" altLang="ko-KR" sz="2400" dirty="0">
                <a:latin typeface="Arial" panose="020B0604020202020204" pitchFamily="34" charset="0"/>
              </a:rPr>
              <a:t>s</a:t>
            </a: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harp </a:t>
            </a:r>
            <a:r>
              <a:rPr lang="en-US" altLang="ko-KR" sz="2400" dirty="0">
                <a:latin typeface="Arial" panose="020B0604020202020204" pitchFamily="34" charset="0"/>
              </a:rPr>
              <a:t>output spectrum  </a:t>
            </a: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 10 </a:t>
            </a:r>
            <a:r>
              <a:rPr lang="en-US" altLang="ko-KR" sz="2400" dirty="0" err="1">
                <a:latin typeface="Arial" panose="020B0604020202020204" pitchFamily="34" charset="0"/>
              </a:rPr>
              <a:t>K</a:t>
            </a:r>
            <a:r>
              <a:rPr kumimoji="0" lang="en-US" altLang="ko-KR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Hz</a:t>
            </a: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span </a:t>
            </a:r>
          </a:p>
          <a:p>
            <a:pPr marL="342900" lvl="0" indent="-342900" defTabSz="914400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Division ratio:192</a:t>
            </a:r>
          </a:p>
          <a:p>
            <a:pPr marL="342900" lvl="0" indent="-342900" defTabSz="914400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ko-KR" sz="2400" dirty="0">
                <a:latin typeface="Arial" panose="020B0604020202020204" pitchFamily="34" charset="0"/>
              </a:rPr>
              <a:t>Input:0dBm 1.23GHz </a:t>
            </a:r>
          </a:p>
          <a:p>
            <a:pPr marL="342900" lvl="0" indent="-342900" defTabSz="914400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ko-KR" sz="2400" dirty="0">
                <a:latin typeface="Arial" panose="020B0604020202020204" pitchFamily="34" charset="0"/>
              </a:rPr>
              <a:t>Output:-33dBm, 6.4MHz</a:t>
            </a:r>
          </a:p>
          <a:p>
            <a:pPr marL="342900" lvl="0" indent="-342900" defTabSz="914400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Bias condition:11.4 mA, 1.4V</a:t>
            </a:r>
          </a:p>
        </p:txBody>
      </p:sp>
      <p:sp>
        <p:nvSpPr>
          <p:cNvPr id="56" name="TextBox 55"/>
          <p:cNvSpPr txBox="1">
            <a:spLocks/>
          </p:cNvSpPr>
          <p:nvPr/>
        </p:nvSpPr>
        <p:spPr>
          <a:xfrm>
            <a:off x="13686790" y="27270075"/>
            <a:ext cx="4046855" cy="70866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>
              <a:buFontTx/>
              <a:buNone/>
            </a:pPr>
            <a:r>
              <a:rPr lang="en-US" altLang="ko-KR" sz="4000">
                <a:ln w="28575" cap="flat" cmpd="sng">
                  <a:noFill/>
                  <a:prstDash/>
                </a:ln>
                <a:solidFill>
                  <a:schemeClr val="tx1"/>
                </a:solidFill>
              </a:rPr>
              <a:t>DiV-CML_TSPC8</a:t>
            </a:r>
            <a:endParaRPr lang="ko-KR" altLang="en-US" sz="4000">
              <a:ln w="28575" cap="flat" cmpd="sng">
                <a:noFill/>
                <a:prstDash/>
              </a:ln>
              <a:solidFill>
                <a:schemeClr val="tx1"/>
              </a:solidFill>
            </a:endParaRPr>
          </a:p>
        </p:txBody>
      </p:sp>
      <p:pic>
        <p:nvPicPr>
          <p:cNvPr id="58" name="그림 57">
            <a:extLst>
              <a:ext uri="{FF2B5EF4-FFF2-40B4-BE49-F238E27FC236}">
                <a16:creationId xmlns:a16="http://schemas.microsoft.com/office/drawing/2014/main" id="{8FAE03A8-8BFC-191B-04CC-A86CBAC42B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8295" y="31236285"/>
            <a:ext cx="3993515" cy="3470275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2556ECC6-23C5-DE99-3DB8-1525A79F5B71}"/>
              </a:ext>
            </a:extLst>
          </p:cNvPr>
          <p:cNvSpPr txBox="1"/>
          <p:nvPr/>
        </p:nvSpPr>
        <p:spPr>
          <a:xfrm>
            <a:off x="9407525" y="27411680"/>
            <a:ext cx="4046220" cy="708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4000" dirty="0">
                <a:ln w="28575">
                  <a:noFill/>
                  <a:prstDash val="dash"/>
                </a:ln>
                <a:solidFill>
                  <a:schemeClr val="tx1"/>
                </a:solidFill>
              </a:rPr>
              <a:t>DiV-CML_TSPC8</a:t>
            </a:r>
          </a:p>
        </p:txBody>
      </p:sp>
      <p:sp>
        <p:nvSpPr>
          <p:cNvPr id="60" name="Rectangle 10">
            <a:extLst>
              <a:ext uri="{FF2B5EF4-FFF2-40B4-BE49-F238E27FC236}">
                <a16:creationId xmlns:a16="http://schemas.microsoft.com/office/drawing/2014/main" id="{2EB9531B-29D0-F0B0-23B8-409923431057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9148445" y="28536900"/>
            <a:ext cx="4352925" cy="267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sz="2400" dirty="0">
                <a:latin typeface="Arial" panose="020B0604020202020204" pitchFamily="34" charset="0"/>
              </a:rPr>
              <a:t>High Frequency Measurement</a:t>
            </a:r>
          </a:p>
          <a:p>
            <a:pPr marL="342900" lvl="0" indent="-342900" defTabSz="914400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ko-KR" sz="2400" dirty="0">
                <a:latin typeface="Arial" panose="020B0604020202020204" pitchFamily="34" charset="0"/>
              </a:rPr>
              <a:t>V</a:t>
            </a: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ery </a:t>
            </a:r>
            <a:r>
              <a:rPr lang="en-US" altLang="ko-KR" sz="2400" dirty="0">
                <a:latin typeface="Arial" panose="020B0604020202020204" pitchFamily="34" charset="0"/>
              </a:rPr>
              <a:t>s</a:t>
            </a: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harp </a:t>
            </a:r>
            <a:r>
              <a:rPr lang="en-US" altLang="ko-KR" sz="2400" dirty="0">
                <a:latin typeface="Arial" panose="020B0604020202020204" pitchFamily="34" charset="0"/>
              </a:rPr>
              <a:t>output spectrum  </a:t>
            </a: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 100Hz span </a:t>
            </a:r>
          </a:p>
          <a:p>
            <a:pPr marL="342900" lvl="0" indent="-342900" defTabSz="914400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Division ratio:16</a:t>
            </a:r>
          </a:p>
          <a:p>
            <a:pPr marL="342900" lvl="0" indent="-342900" defTabSz="914400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ko-KR" sz="2400" dirty="0">
                <a:latin typeface="Arial" panose="020B0604020202020204" pitchFamily="34" charset="0"/>
              </a:rPr>
              <a:t>Input:0dBm 17GHz </a:t>
            </a:r>
          </a:p>
          <a:p>
            <a:pPr marL="342900" lvl="0" indent="-342900" defTabSz="914400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ko-KR" sz="2400" dirty="0">
                <a:latin typeface="Arial" panose="020B0604020202020204" pitchFamily="34" charset="0"/>
              </a:rPr>
              <a:t>Output:-16dBm, 0.53MHz</a:t>
            </a:r>
          </a:p>
          <a:p>
            <a:pPr marL="342900" lvl="0" indent="-342900" defTabSz="914400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Bias condition:15 mA , 1.2V</a:t>
            </a: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BC2724F4-6585-0884-C2B1-690472D64886}"/>
              </a:ext>
            </a:extLst>
          </p:cNvPr>
          <p:cNvSpPr txBox="1"/>
          <p:nvPr/>
        </p:nvSpPr>
        <p:spPr>
          <a:xfrm>
            <a:off x="15285085" y="12196445"/>
            <a:ext cx="7601585" cy="461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dirty="0">
                <a:ln w="28575">
                  <a:noFill/>
                  <a:prstDash val="dash"/>
                </a:ln>
                <a:solidFill>
                  <a:schemeClr val="tx1"/>
                </a:solidFill>
              </a:rPr>
              <a:t>PFD(PHASE FREQUENCY DETECTOR)+CP(CHARGE PUMP)</a:t>
            </a:r>
            <a:endParaRPr lang="ko-KR" altLang="en-US" sz="2400" dirty="0"/>
          </a:p>
        </p:txBody>
      </p:sp>
      <p:sp>
        <p:nvSpPr>
          <p:cNvPr id="1057" name="Rectangle 10">
            <a:extLst>
              <a:ext uri="{FF2B5EF4-FFF2-40B4-BE49-F238E27FC236}">
                <a16:creationId xmlns:a16="http://schemas.microsoft.com/office/drawing/2014/main" id="{4B639658-DFE5-9CB1-7044-057EE090F38A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4822805" y="16534130"/>
            <a:ext cx="6694170" cy="83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sz="2400" dirty="0">
                <a:latin typeface="Arial" panose="020B0604020202020204" pitchFamily="34" charset="0"/>
              </a:rPr>
              <a:t>Oscilloscope Measurement at 0.194mA, 0.9V</a:t>
            </a:r>
          </a:p>
          <a:p>
            <a:pPr lvl="0" defTabSz="91440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 </a:t>
            </a: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VCO-10KHz-REF10.6KHz</a:t>
            </a:r>
            <a:endParaRPr kumimoji="0" lang="en-US" altLang="ko-K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66" name="그림 1065">
            <a:extLst>
              <a:ext uri="{FF2B5EF4-FFF2-40B4-BE49-F238E27FC236}">
                <a16:creationId xmlns:a16="http://schemas.microsoft.com/office/drawing/2014/main" id="{32EAA284-1FFD-3606-CC09-5BE57C55FC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39765" y="29604335"/>
            <a:ext cx="5588635" cy="4612005"/>
          </a:xfrm>
          <a:prstGeom prst="rect">
            <a:avLst/>
          </a:prstGeom>
        </p:spPr>
      </p:pic>
      <p:pic>
        <p:nvPicPr>
          <p:cNvPr id="1068" name="그림 1067">
            <a:extLst>
              <a:ext uri="{FF2B5EF4-FFF2-40B4-BE49-F238E27FC236}">
                <a16:creationId xmlns:a16="http://schemas.microsoft.com/office/drawing/2014/main" id="{FA4E6DDB-E317-48B3-0268-D804BBBAF5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47145" y="29744035"/>
            <a:ext cx="5170805" cy="4425315"/>
          </a:xfrm>
          <a:prstGeom prst="rect">
            <a:avLst/>
          </a:prstGeom>
        </p:spPr>
      </p:pic>
      <p:sp>
        <p:nvSpPr>
          <p:cNvPr id="1075" name="Rectangle 10">
            <a:extLst>
              <a:ext uri="{FF2B5EF4-FFF2-40B4-BE49-F238E27FC236}">
                <a16:creationId xmlns:a16="http://schemas.microsoft.com/office/drawing/2014/main" id="{B45EEFE3-D734-7D5F-CD12-4BEF70F139C6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8571845" y="27081480"/>
            <a:ext cx="5608320" cy="267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sz="2400" dirty="0">
                <a:latin typeface="Arial" panose="020B0604020202020204" pitchFamily="34" charset="0"/>
              </a:rPr>
              <a:t>Down Converting Measurement</a:t>
            </a:r>
          </a:p>
          <a:p>
            <a:pPr marL="342900" lvl="0" indent="-342900" defTabSz="914400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ko-KR" sz="2400" dirty="0">
                <a:latin typeface="Arial" panose="020B0604020202020204" pitchFamily="34" charset="0"/>
              </a:rPr>
              <a:t>Input RF Signal:-0.3dBm,18GHz</a:t>
            </a:r>
          </a:p>
          <a:p>
            <a:pPr marL="342900" lvl="0" indent="-342900" defTabSz="914400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ko-KR" sz="2400" dirty="0">
                <a:latin typeface="Arial" panose="020B0604020202020204" pitchFamily="34" charset="0"/>
              </a:rPr>
              <a:t>Output IF Signal:-46dBm,781MHz</a:t>
            </a:r>
          </a:p>
          <a:p>
            <a:pPr marL="342900" lvl="0" indent="-342900" defTabSz="914400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ko-KR" sz="2400" dirty="0">
                <a:latin typeface="Arial" panose="020B0604020202020204" pitchFamily="34" charset="0"/>
              </a:rPr>
              <a:t>Oscillating Signal -18dBm,17.23GHz</a:t>
            </a:r>
          </a:p>
          <a:p>
            <a:pPr marL="342900" indent="-342900" defTabSz="914400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Bias condition:9 mA, 1.651V</a:t>
            </a:r>
            <a:endParaRPr lang="en-US" altLang="ko-KR" sz="2400" dirty="0">
              <a:latin typeface="Arial" panose="020B0604020202020204" pitchFamily="34" charset="0"/>
            </a:endParaRPr>
          </a:p>
          <a:p>
            <a:pPr marL="342900" indent="-342900" defTabSz="914400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ko-KR" sz="2400" dirty="0">
                <a:latin typeface="Arial" panose="020B0604020202020204" pitchFamily="34" charset="0"/>
              </a:rPr>
              <a:t>Span:100MHz  </a:t>
            </a:r>
          </a:p>
          <a:p>
            <a:pPr marL="342900" lvl="0" indent="-342900" defTabSz="914400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kumimoji="0" lang="en-US" altLang="ko-K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76" name="Rectangle 10">
            <a:extLst>
              <a:ext uri="{FF2B5EF4-FFF2-40B4-BE49-F238E27FC236}">
                <a16:creationId xmlns:a16="http://schemas.microsoft.com/office/drawing/2014/main" id="{E93A00A1-058D-FC68-05B0-873FDB7A0D15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24069040" y="27023695"/>
            <a:ext cx="5756910" cy="267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sz="2400" dirty="0">
                <a:latin typeface="Arial" panose="020B0604020202020204" pitchFamily="34" charset="0"/>
              </a:rPr>
              <a:t>Up Converting Measurement</a:t>
            </a:r>
          </a:p>
          <a:p>
            <a:pPr marL="342900" lvl="0" indent="-342900" defTabSz="914400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ko-KR" sz="2400" dirty="0">
                <a:latin typeface="Arial" panose="020B0604020202020204" pitchFamily="34" charset="0"/>
              </a:rPr>
              <a:t>Input  Signal :-50dBm,128MHz</a:t>
            </a:r>
          </a:p>
          <a:p>
            <a:pPr marL="342900" lvl="0" indent="-342900" defTabSz="914400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ko-KR" sz="2400" dirty="0">
                <a:latin typeface="Arial" panose="020B0604020202020204" pitchFamily="34" charset="0"/>
              </a:rPr>
              <a:t>Output RF Signal:-50dBm,17.32GHz</a:t>
            </a:r>
          </a:p>
          <a:p>
            <a:pPr marL="342900" lvl="0" indent="-342900" defTabSz="914400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ko-KR" sz="2400" dirty="0">
                <a:latin typeface="Arial" panose="020B0604020202020204" pitchFamily="34" charset="0"/>
              </a:rPr>
              <a:t>Oscillating Signal -25dBm,17.45GHz</a:t>
            </a:r>
          </a:p>
          <a:p>
            <a:pPr marL="342900" indent="-342900" defTabSz="914400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Bias condition:9mA, 1.18V</a:t>
            </a:r>
            <a:endParaRPr lang="en-US" altLang="ko-KR" sz="2400" dirty="0">
              <a:latin typeface="Arial" panose="020B0604020202020204" pitchFamily="34" charset="0"/>
            </a:endParaRPr>
          </a:p>
          <a:p>
            <a:pPr marL="342900" indent="-342900" defTabSz="914400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ko-KR" sz="2400" dirty="0">
                <a:latin typeface="Arial" panose="020B0604020202020204" pitchFamily="34" charset="0"/>
              </a:rPr>
              <a:t>Span:500MHz  </a:t>
            </a:r>
          </a:p>
          <a:p>
            <a:pPr marL="342900" lvl="0" indent="-342900" defTabSz="914400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kumimoji="0" lang="en-US" altLang="ko-K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82" name="TextBox 1081">
            <a:extLst>
              <a:ext uri="{FF2B5EF4-FFF2-40B4-BE49-F238E27FC236}">
                <a16:creationId xmlns:a16="http://schemas.microsoft.com/office/drawing/2014/main" id="{D8202FA4-4A22-1332-FDFA-A298E8769D5D}"/>
              </a:ext>
            </a:extLst>
          </p:cNvPr>
          <p:cNvSpPr txBox="1"/>
          <p:nvPr/>
        </p:nvSpPr>
        <p:spPr>
          <a:xfrm>
            <a:off x="23889335" y="15854680"/>
            <a:ext cx="5295900" cy="831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sz="2400" dirty="0">
                <a:latin typeface="Arial" panose="020B0604020202020204" pitchFamily="34" charset="0"/>
              </a:rPr>
              <a:t>Measurement at 1.775mA, 1.67V</a:t>
            </a:r>
          </a:p>
          <a:p>
            <a:pPr lvl="0" defTabSz="91440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 Oscillator </a:t>
            </a:r>
            <a:r>
              <a:rPr lang="en-US" altLang="ko-KR" sz="2400" dirty="0"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o</a:t>
            </a:r>
            <a:r>
              <a:rPr kumimoji="0" lang="en-US" altLang="ko-KR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utput:21GHz, -29dBm</a:t>
            </a:r>
            <a:endParaRPr kumimoji="0" lang="en-US" altLang="ko-K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42B86C6D-CD12-1051-9231-D67F49F895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41415" y="24738330"/>
            <a:ext cx="2152650" cy="212217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73D1C95D-76C2-7345-0AD4-9709F478F1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826490" y="24662765"/>
            <a:ext cx="2671445" cy="2273935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19B09453-6E8A-50B2-AC89-DD9BD4193E7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707860" y="17021175"/>
            <a:ext cx="2426970" cy="3208020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E2DFE927-9626-DBB8-3A4D-5513A0A7912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865580" y="23402290"/>
            <a:ext cx="2484755" cy="3458210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BEFD2ED5-FAE7-1014-A17B-A2C6A25B433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040330" y="14170025"/>
            <a:ext cx="1663065" cy="137668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649690C-6D20-7961-F6EE-C0CCF72E25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97450" y="27499310"/>
            <a:ext cx="3903345" cy="3386455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60" y="12768580"/>
            <a:ext cx="5838190" cy="5923915"/>
          </a:xfrm>
          <a:prstGeom prst="rect">
            <a:avLst/>
          </a:prstGeom>
          <a:noFill/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7946C582-E07F-B698-20E8-5E791EDE023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02995" y="20586065"/>
            <a:ext cx="7635875" cy="3615055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224154FA-887F-3A1F-300C-0B25564B158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76920" y="12877800"/>
            <a:ext cx="5391150" cy="3067050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676C439E-948E-CCEA-6FC5-821327E0951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41360" y="17112615"/>
            <a:ext cx="5734050" cy="2619375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4D5A6EFE-ED09-A745-4C8F-1F51BEB4C75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611360" y="21318220"/>
            <a:ext cx="7310120" cy="2975610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E942FC58-226F-151B-9DE0-4DA741A71B8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952345" y="12750800"/>
            <a:ext cx="4276725" cy="3743325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A1DEEAF5-D5BE-85CC-B6B2-ABC8AF247D5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9328765" y="12827635"/>
            <a:ext cx="3533775" cy="3638550"/>
          </a:xfrm>
          <a:prstGeom prst="rect">
            <a:avLst/>
          </a:prstGeom>
        </p:spPr>
      </p:pic>
      <p:pic>
        <p:nvPicPr>
          <p:cNvPr id="1025" name="그림 1024">
            <a:extLst>
              <a:ext uri="{FF2B5EF4-FFF2-40B4-BE49-F238E27FC236}">
                <a16:creationId xmlns:a16="http://schemas.microsoft.com/office/drawing/2014/main" id="{90F1283E-28D7-5C66-3CA6-60E5030FE31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3416895" y="13160375"/>
            <a:ext cx="4581525" cy="2428875"/>
          </a:xfrm>
          <a:prstGeom prst="rect">
            <a:avLst/>
          </a:prstGeom>
        </p:spPr>
      </p:pic>
      <p:pic>
        <p:nvPicPr>
          <p:cNvPr id="1032" name="그림 1031">
            <a:extLst>
              <a:ext uri="{FF2B5EF4-FFF2-40B4-BE49-F238E27FC236}">
                <a16:creationId xmlns:a16="http://schemas.microsoft.com/office/drawing/2014/main" id="{52F61CBE-8D84-4C1D-95C2-D193A8DEDD2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8264505" y="23374350"/>
            <a:ext cx="5962650" cy="3800475"/>
          </a:xfrm>
          <a:prstGeom prst="rect">
            <a:avLst/>
          </a:prstGeom>
        </p:spPr>
      </p:pic>
      <p:pic>
        <p:nvPicPr>
          <p:cNvPr id="1041" name="그림 1040">
            <a:extLst>
              <a:ext uri="{FF2B5EF4-FFF2-40B4-BE49-F238E27FC236}">
                <a16:creationId xmlns:a16="http://schemas.microsoft.com/office/drawing/2014/main" id="{7B01E3AD-C966-C0FF-8FFC-2C6A0BD77C2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8047950" y="13207365"/>
            <a:ext cx="1666875" cy="847725"/>
          </a:xfrm>
          <a:prstGeom prst="rect">
            <a:avLst/>
          </a:prstGeom>
        </p:spPr>
      </p:pic>
      <p:pic>
        <p:nvPicPr>
          <p:cNvPr id="1084" name="그림 1" descr="/temp/fImage8863790.png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0775" y="3867785"/>
            <a:ext cx="2943860" cy="29629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27760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Pages>1</Pages>
  <Words>442</Words>
  <Characters>0</Characters>
  <Application>Microsoft Office PowerPoint</Application>
  <DocSecurity>0</DocSecurity>
  <PresentationFormat>사용자 지정</PresentationFormat>
  <Lines>0</Lines>
  <Paragraphs>84</Paragraphs>
  <Slides>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6" baseType="lpstr">
      <vt:lpstr>맑은 고딕</vt:lpstr>
      <vt:lpstr>Arial</vt:lpstr>
      <vt:lpstr>Calibri</vt:lpstr>
      <vt:lpstr>Calibri Light</vt:lpstr>
      <vt:lpstr>Office 테마</vt:lpstr>
      <vt:lpstr>PowerPoint 프레젠테이션</vt:lpstr>
    </vt:vector>
  </TitlesOfParts>
  <Company>Microsoft Corporation</Company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Registered User</dc:creator>
  <cp:lastModifiedBy>김영기</cp:lastModifiedBy>
  <cp:revision>5</cp:revision>
  <dcterms:modified xsi:type="dcterms:W3CDTF">2024-06-17T13:09:39Z</dcterms:modified>
</cp:coreProperties>
</file>